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90" r:id="rId4"/>
    <p:sldId id="258" r:id="rId5"/>
    <p:sldId id="259" r:id="rId6"/>
    <p:sldId id="260" r:id="rId7"/>
    <p:sldId id="261" r:id="rId8"/>
    <p:sldId id="273" r:id="rId9"/>
    <p:sldId id="289" r:id="rId10"/>
    <p:sldId id="283" r:id="rId11"/>
    <p:sldId id="288" r:id="rId12"/>
    <p:sldId id="286" r:id="rId13"/>
    <p:sldId id="287" r:id="rId14"/>
    <p:sldId id="279" r:id="rId15"/>
    <p:sldId id="275" r:id="rId16"/>
    <p:sldId id="266" r:id="rId17"/>
    <p:sldId id="264" r:id="rId18"/>
    <p:sldId id="265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Пользователи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Вошли</c:v>
                </c:pt>
                <c:pt idx="1">
                  <c:v>Создали путешествие</c:v>
                </c:pt>
                <c:pt idx="2">
                  <c:v>Добавили активность</c:v>
                </c:pt>
                <c:pt idx="3">
                  <c:v>Посмотрели статистику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47</c:v>
                </c:pt>
                <c:pt idx="1">
                  <c:v>28</c:v>
                </c:pt>
                <c:pt idx="2">
                  <c:v>26</c:v>
                </c:pt>
                <c:pt idx="3">
                  <c:v>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166-4C07-B8AF-B4CA2D0D856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236860600"/>
        <c:axId val="236864912"/>
      </c:barChart>
      <c:catAx>
        <c:axId val="236860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36864912"/>
        <c:crosses val="autoZero"/>
        <c:auto val="1"/>
        <c:lblAlgn val="ctr"/>
        <c:lblOffset val="100"/>
        <c:noMultiLvlLbl val="0"/>
      </c:catAx>
      <c:valAx>
        <c:axId val="236864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6860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A6293-8A2D-4190-A37C-C38088C9C566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7B17D-CA41-4E80-9728-495C48DDC6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17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7B17D-CA41-4E80-9728-495C48DDC69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632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7B17D-CA41-4E80-9728-495C48DDC69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07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FD7694F-2716-4C8E-A271-4B6B747B4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CFC57272-D379-4C3F-8B79-F60D626D3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223B505E-4395-4AA2-AA8D-EE4C10517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F6F78-8563-4C8A-AE11-D2CFEF95835A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8D731334-CA50-4703-952D-BC7B92C6E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72EA1A02-566F-44EB-BC25-980CCF9FB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14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461B2A4-E77F-458D-AD13-D818467E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5C2E70F9-7CF4-48A4-ADFF-3FBEA27E5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AEC62A9-A5FE-4E3E-A7DB-A8E60C8D0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0119-4BDF-499D-B100-3CC4FD0DAD49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DE90710-63D9-4975-ADAB-66A29B20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819C1530-EEC4-48E0-9200-6FAC267C7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9631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82E32DAD-477D-4F6A-825D-32F883640D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4A6EB005-F652-4456-AFEE-86A60A49A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24A9B6AD-A1E7-4A4A-957D-97C7615D5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DB5C-71E3-4256-A965-A13F7BD26DD1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A026224F-2341-4BDC-AF88-2A8E1DA8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F2D8F82-8EE0-40D7-AABF-473E36D0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93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7C66B10-3665-4A6B-B2B2-CF177712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3D2E0FD2-D40F-40F4-BE8F-6435714ED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2D014A12-74B2-4BCB-BB09-EB477114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57B4-A5F4-453D-A4DC-A0870A606292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8E2B247-1186-45C0-A49D-FFF082DC8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E8EE266-AC5E-470F-9288-3B384100F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668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D80DC58-C83E-41EB-A57B-D1C41AE6D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25F78FD-A52A-4E5C-8AD6-775BD3264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204A5604-671E-4EC5-8325-B3DE2D7CC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F8B0B-CD1D-49F5-9C64-2FF9D778E20B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7196533-758E-4097-8E06-59E8B0F5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CDC082BB-4306-4ABA-9EE8-048265FB2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53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018808-5738-430F-982D-423C122AE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716DA99A-47E8-4653-BFF7-897F0EEA60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68B6AA2B-8482-4E61-90EF-497808C2B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387CEB28-2455-4D4E-82C7-DC2B878A0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62CF-2AC0-453F-9665-1DF97253BA22}" type="datetime1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01024E8B-F6ED-4ACA-BFC8-79A7EC75F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4458524-97DB-4D28-883B-CB16EFBBB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865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4F2C01C-9632-45DA-8668-434EACDA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FB814A9-AE43-445B-8E5D-4A854C1C8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F0A94BA3-37E3-4F0A-ACF9-7FFD8F654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26C91B23-47EC-4024-BBF9-818F8B9EE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B572B169-DB4F-4EE1-9E33-80C69E2420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FC4C4F40-D706-442F-A3C5-7E2628793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0C12-6D29-452D-B445-DD882FCC7E1C}" type="datetime1">
              <a:rPr lang="ru-RU" smtClean="0"/>
              <a:t>20.06.2024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E3A147D0-02C2-4249-8F59-DB7CF112B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945CDE43-A207-4B1E-B04B-EE88E8F4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4146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3B5A6E2-A2DD-4E1C-87AE-B629AE7EE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70397AE0-1DD6-45F0-B408-CFA015649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BBA5-3952-4766-ACD3-6FAA623E2713}" type="datetime1">
              <a:rPr lang="ru-RU" smtClean="0"/>
              <a:t>20.06.2024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A6FF125E-2845-496A-8BAE-3BDD56876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2DB4547F-2BE1-490C-8C6B-9415CA69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833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08B38B33-B577-4DC1-9CE2-13CCD90A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5D42-6D33-4586-8808-E30DFA54A7AD}" type="datetime1">
              <a:rPr lang="ru-RU" smtClean="0"/>
              <a:t>20.06.2024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B2F7E49D-ABB7-478E-A4ED-EF59ADFB6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C68026DC-A4B3-49B8-9B30-5334642A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7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9E5DA33-F5D9-435D-A96A-1CAEB825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10628ED8-CEB2-476F-BF29-070DFD5BC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C84F652D-4BDE-43DB-94D9-16678F406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AEBF176-5CE2-4210-821E-C3D8A50C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E9A3A-77C6-4B97-8CCA-018D1B24DA2C}" type="datetime1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A6884F55-B0CA-40ED-8E3E-46224C472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171DD68C-2F48-4458-A429-E1388B4FB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07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D431765-0DB9-4C6F-8EF1-0FF74DE7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12796B9B-C796-4A53-BB59-0EBBC8B25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156A1031-CC1C-4970-82A8-439DC017C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D37499BF-DFF2-46A2-89E6-7F01E1741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635D-AF62-4459-947D-64A1DBF11F40}" type="datetime1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D5700261-AC2B-4FA7-AD82-44ED89A2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FAAF998-B8C8-4A5F-A3EF-D49B8113B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314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0407DBC-974C-4EB8-ACE5-2FA81954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A476B267-1D1D-4F9B-BFA2-318B52066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B24B457-20F9-4B59-B214-7D54445E1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64C6F-A420-4598-AFD3-35C3F503BD3F}" type="datetime1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389FC86-1843-4147-B065-D564D7F8CF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D908CED3-35F1-45BF-9777-E3EC78A7E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33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3E56FB8-79A8-4041-8575-AEFFDD170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TravelWithFriends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0CA6EC4-CA3E-430B-9BFC-97E4F688E6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01790"/>
            <a:ext cx="9144000" cy="1655762"/>
          </a:xfrm>
        </p:spPr>
        <p:txBody>
          <a:bodyPr>
            <a:noAutofit/>
          </a:bodyPr>
          <a:lstStyle/>
          <a:p>
            <a:pPr algn="r"/>
            <a:r>
              <a:rPr lang="ru-RU" dirty="0"/>
              <a:t>Команда 7.6</a:t>
            </a:r>
          </a:p>
          <a:p>
            <a:pPr algn="r"/>
            <a:r>
              <a:rPr lang="ru-RU" dirty="0"/>
              <a:t>Воронежская Екатерина</a:t>
            </a:r>
          </a:p>
          <a:p>
            <a:pPr algn="r"/>
            <a:r>
              <a:rPr lang="ru-RU" dirty="0"/>
              <a:t>Бондарев Максим</a:t>
            </a:r>
          </a:p>
          <a:p>
            <a:pPr algn="r"/>
            <a:r>
              <a:rPr lang="ru-RU" dirty="0"/>
              <a:t>Деревянко Валерий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="" xmlns:a16="http://schemas.microsoft.com/office/drawing/2014/main" id="{00CA6EC4-CA3E-430B-9BFC-97E4F688E677}"/>
              </a:ext>
            </a:extLst>
          </p:cNvPr>
          <p:cNvSpPr txBox="1">
            <a:spLocks/>
          </p:cNvSpPr>
          <p:nvPr/>
        </p:nvSpPr>
        <p:spPr>
          <a:xfrm>
            <a:off x="1524000" y="350996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Вместе интереснее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12963"/>
            <a:ext cx="1676190" cy="1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10</a:t>
            </a:fld>
            <a:endParaRPr lang="ru-RU" sz="16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838200" y="0"/>
            <a:ext cx="79103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Демонстрация продукта</a:t>
            </a:r>
            <a:r>
              <a:rPr lang="ru-RU" sz="2400" dirty="0" smtClean="0"/>
              <a:t> </a:t>
            </a:r>
            <a:br>
              <a:rPr lang="ru-RU" sz="2400" dirty="0" smtClean="0"/>
            </a:br>
            <a:r>
              <a:rPr lang="ru-RU" sz="2800" dirty="0" smtClean="0">
                <a:solidFill>
                  <a:schemeClr val="accent5">
                    <a:lumMod val="75000"/>
                  </a:schemeClr>
                </a:solidFill>
              </a:rPr>
              <a:t>авторизованный пользователь – создание поездки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6238"/>
            <a:ext cx="9982125" cy="42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11</a:t>
            </a:fld>
            <a:endParaRPr lang="ru-RU" sz="16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838199" y="0"/>
            <a:ext cx="9047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Демонстрация продукта</a:t>
            </a:r>
            <a:r>
              <a:rPr lang="ru-RU" sz="2400" dirty="0" smtClean="0"/>
              <a:t> </a:t>
            </a:r>
            <a:br>
              <a:rPr lang="ru-RU" sz="2400" dirty="0" smtClean="0"/>
            </a:br>
            <a:r>
              <a:rPr lang="ru-RU" sz="2800" dirty="0" smtClean="0">
                <a:solidFill>
                  <a:schemeClr val="accent5">
                    <a:lumMod val="75000"/>
                  </a:schemeClr>
                </a:solidFill>
              </a:rPr>
              <a:t>авторизованный пользователь – добавление активностей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7" y="1325563"/>
            <a:ext cx="9483812" cy="5330480"/>
          </a:xfrm>
        </p:spPr>
      </p:pic>
    </p:spTree>
    <p:extLst>
      <p:ext uri="{BB962C8B-B14F-4D97-AF65-F5344CB8AC3E}">
        <p14:creationId xmlns:p14="http://schemas.microsoft.com/office/powerpoint/2010/main" val="45662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12</a:t>
            </a:fld>
            <a:endParaRPr lang="ru-RU" sz="16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838199" y="0"/>
            <a:ext cx="9047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Демонстрация продукта</a:t>
            </a:r>
            <a:r>
              <a:rPr lang="ru-RU" sz="2400" dirty="0" smtClean="0"/>
              <a:t> </a:t>
            </a:r>
            <a:br>
              <a:rPr lang="ru-RU" sz="2400" dirty="0" smtClean="0"/>
            </a:br>
            <a:r>
              <a:rPr lang="ru-RU" sz="2800" dirty="0" smtClean="0">
                <a:solidFill>
                  <a:schemeClr val="accent5">
                    <a:lumMod val="75000"/>
                  </a:schemeClr>
                </a:solidFill>
              </a:rPr>
              <a:t>авторизованный пользователь – планирование маршрута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4" y="1321958"/>
            <a:ext cx="9599142" cy="5399517"/>
          </a:xfrm>
        </p:spPr>
      </p:pic>
    </p:spTree>
    <p:extLst>
      <p:ext uri="{BB962C8B-B14F-4D97-AF65-F5344CB8AC3E}">
        <p14:creationId xmlns:p14="http://schemas.microsoft.com/office/powerpoint/2010/main" val="117012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13</a:t>
            </a:fld>
            <a:endParaRPr lang="ru-RU" sz="16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838199" y="0"/>
            <a:ext cx="9047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Демонстрация продукта</a:t>
            </a:r>
            <a:r>
              <a:rPr lang="ru-RU" sz="2400" dirty="0" smtClean="0"/>
              <a:t> </a:t>
            </a:r>
            <a:br>
              <a:rPr lang="ru-RU" sz="2400" dirty="0" smtClean="0"/>
            </a:br>
            <a:r>
              <a:rPr lang="ru-RU" sz="2800" dirty="0" smtClean="0">
                <a:solidFill>
                  <a:schemeClr val="accent5">
                    <a:lumMod val="75000"/>
                  </a:schemeClr>
                </a:solidFill>
              </a:rPr>
              <a:t>авторизованный пользователь – статистика расходов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54" y="1837037"/>
            <a:ext cx="11481910" cy="369878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510153" y="4835609"/>
            <a:ext cx="3196281" cy="700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148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14</a:t>
            </a:fld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44" y="1325563"/>
            <a:ext cx="9492051" cy="5335111"/>
          </a:xfr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838199" y="0"/>
            <a:ext cx="9047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Демонстрация продукта</a:t>
            </a:r>
            <a:r>
              <a:rPr lang="ru-RU" sz="2400" dirty="0" smtClean="0"/>
              <a:t> </a:t>
            </a:r>
            <a:br>
              <a:rPr lang="ru-RU" sz="2400" dirty="0" smtClean="0"/>
            </a:br>
            <a:r>
              <a:rPr lang="ru-RU" sz="2800" dirty="0" smtClean="0">
                <a:solidFill>
                  <a:schemeClr val="accent5">
                    <a:lumMod val="75000"/>
                  </a:schemeClr>
                </a:solidFill>
              </a:rPr>
              <a:t>администратор – панель управления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00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Прямая соединительная линия 40"/>
          <p:cNvCxnSpPr/>
          <p:nvPr/>
        </p:nvCxnSpPr>
        <p:spPr>
          <a:xfrm>
            <a:off x="7387825" y="4201416"/>
            <a:ext cx="2489600" cy="55989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4815481" y="4070300"/>
            <a:ext cx="2567583" cy="13528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2276771" y="3058714"/>
            <a:ext cx="2491978" cy="119389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Показатели конверсии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15</a:t>
            </a:fld>
            <a:endParaRPr lang="ru-RU" sz="1600" dirty="0"/>
          </a:p>
        </p:txBody>
      </p:sp>
      <p:sp>
        <p:nvSpPr>
          <p:cNvPr id="28" name="Заголовок 1"/>
          <p:cNvSpPr txBox="1">
            <a:spLocks/>
          </p:cNvSpPr>
          <p:nvPr/>
        </p:nvSpPr>
        <p:spPr>
          <a:xfrm>
            <a:off x="7810500" y="2247900"/>
            <a:ext cx="3543300" cy="57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+mn-lt"/>
              </a:rPr>
              <a:t>Переход к статистике 40%</a:t>
            </a:r>
          </a:p>
        </p:txBody>
      </p:sp>
      <p:sp>
        <p:nvSpPr>
          <p:cNvPr id="29" name="Заголовок 1"/>
          <p:cNvSpPr txBox="1">
            <a:spLocks/>
          </p:cNvSpPr>
          <p:nvPr/>
        </p:nvSpPr>
        <p:spPr>
          <a:xfrm>
            <a:off x="2962275" y="2821781"/>
            <a:ext cx="2295525" cy="504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30" name="Заголовок 1"/>
          <p:cNvSpPr txBox="1">
            <a:spLocks/>
          </p:cNvSpPr>
          <p:nvPr/>
        </p:nvSpPr>
        <p:spPr>
          <a:xfrm>
            <a:off x="3288506" y="3039665"/>
            <a:ext cx="3543300" cy="57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+mn-lt"/>
              </a:rPr>
              <a:t>60%</a:t>
            </a:r>
          </a:p>
        </p:txBody>
      </p:sp>
      <p:sp>
        <p:nvSpPr>
          <p:cNvPr id="31" name="Заголовок 1"/>
          <p:cNvSpPr txBox="1">
            <a:spLocks/>
          </p:cNvSpPr>
          <p:nvPr/>
        </p:nvSpPr>
        <p:spPr>
          <a:xfrm>
            <a:off x="5743575" y="3613546"/>
            <a:ext cx="3543300" cy="57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+mn-lt"/>
              </a:rPr>
              <a:t>93%</a:t>
            </a:r>
          </a:p>
        </p:txBody>
      </p:sp>
      <p:sp>
        <p:nvSpPr>
          <p:cNvPr id="32" name="Заголовок 1"/>
          <p:cNvSpPr txBox="1">
            <a:spLocks/>
          </p:cNvSpPr>
          <p:nvPr/>
        </p:nvSpPr>
        <p:spPr>
          <a:xfrm>
            <a:off x="8305799" y="3975495"/>
            <a:ext cx="3543300" cy="57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+mn-lt"/>
              </a:rPr>
              <a:t>73%</a:t>
            </a:r>
          </a:p>
        </p:txBody>
      </p:sp>
      <p:sp>
        <p:nvSpPr>
          <p:cNvPr id="36" name="Заголовок 1"/>
          <p:cNvSpPr txBox="1">
            <a:spLocks/>
          </p:cNvSpPr>
          <p:nvPr/>
        </p:nvSpPr>
        <p:spPr>
          <a:xfrm>
            <a:off x="1204912" y="2965847"/>
            <a:ext cx="904875" cy="2085974"/>
          </a:xfrm>
          <a:prstGeom prst="rect">
            <a:avLst/>
          </a:prstGeom>
        </p:spPr>
        <p:txBody>
          <a:bodyPr vert="vert270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+mn-lt"/>
              </a:rPr>
              <a:t>Пользователи</a:t>
            </a:r>
          </a:p>
        </p:txBody>
      </p:sp>
      <p:graphicFrame>
        <p:nvGraphicFramePr>
          <p:cNvPr id="20" name="Объект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26198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818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480944F-6EF0-4535-AFF8-18622CC36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Бизнес 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9E0FB11-2759-44E2-9D69-0877DCBDF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946733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Потоки дохода</a:t>
            </a:r>
          </a:p>
          <a:p>
            <a:r>
              <a:rPr lang="ru-RU" dirty="0"/>
              <a:t>увеличение лимитов пользователя по разовой подписке 300 рублей</a:t>
            </a:r>
          </a:p>
          <a:p>
            <a:r>
              <a:rPr lang="ru-RU" dirty="0"/>
              <a:t>в дальнейшем возможно размещение рекламы от компаний, связанных с туризмом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16</a:t>
            </a:fld>
            <a:endParaRPr lang="ru-RU" sz="1600" dirty="0"/>
          </a:p>
        </p:txBody>
      </p:sp>
      <p:pic>
        <p:nvPicPr>
          <p:cNvPr id="5124" name="Picture 4" descr="https://avatars.mds.yandex.net/i?id=211d55c1306c94ecb17da1c84e31a0b4013ff15b-12805659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993" y="4836740"/>
            <a:ext cx="1334407" cy="151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3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87DD128-5271-4F24-8E9D-39273127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F5FAC961-6A71-46D5-9833-DB04005E5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506765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КРАТКОСРОЧНЫЙ</a:t>
            </a:r>
          </a:p>
          <a:p>
            <a:r>
              <a:rPr lang="ru-RU" dirty="0"/>
              <a:t>з</a:t>
            </a:r>
            <a:r>
              <a:rPr lang="ru-RU" dirty="0" smtClean="0"/>
              <a:t>апуск </a:t>
            </a:r>
            <a:r>
              <a:rPr lang="en-US" dirty="0" smtClean="0"/>
              <a:t>MVP</a:t>
            </a:r>
            <a:endParaRPr lang="ru-RU" dirty="0" smtClean="0"/>
          </a:p>
          <a:p>
            <a:r>
              <a:rPr lang="ru-RU" dirty="0"/>
              <a:t>с</a:t>
            </a:r>
            <a:r>
              <a:rPr lang="ru-RU" dirty="0" smtClean="0"/>
              <a:t>бор </a:t>
            </a:r>
            <a:r>
              <a:rPr lang="ru-RU" dirty="0"/>
              <a:t>обратной связи</a:t>
            </a:r>
          </a:p>
          <a:p>
            <a:r>
              <a:rPr lang="ru-RU" dirty="0"/>
              <a:t>с</a:t>
            </a:r>
            <a:r>
              <a:rPr lang="ru-RU" dirty="0" smtClean="0"/>
              <a:t>бор аналитики</a:t>
            </a:r>
          </a:p>
          <a:p>
            <a:r>
              <a:rPr lang="ru-RU" dirty="0"/>
              <a:t>п</a:t>
            </a:r>
            <a:r>
              <a:rPr lang="ru-RU" dirty="0" smtClean="0"/>
              <a:t>ланирование следующего релиза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="" xmlns:a16="http://schemas.microsoft.com/office/drawing/2014/main" id="{9E3B86BF-6392-4DF1-849A-3BA8683B48B9}"/>
              </a:ext>
            </a:extLst>
          </p:cNvPr>
          <p:cNvSpPr txBox="1">
            <a:spLocks/>
          </p:cNvSpPr>
          <p:nvPr/>
        </p:nvSpPr>
        <p:spPr>
          <a:xfrm>
            <a:off x="6096000" y="2005012"/>
            <a:ext cx="53787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ДОЛГОСРОЧНЫЙ</a:t>
            </a:r>
          </a:p>
          <a:p>
            <a:r>
              <a:rPr lang="ru-RU" dirty="0"/>
              <a:t>и</a:t>
            </a:r>
            <a:r>
              <a:rPr lang="ru-RU" dirty="0" smtClean="0"/>
              <a:t>нтеграция </a:t>
            </a:r>
            <a:r>
              <a:rPr lang="ru-RU" dirty="0"/>
              <a:t>с сервисами бронирования отелей</a:t>
            </a:r>
          </a:p>
          <a:p>
            <a:r>
              <a:rPr lang="ru-RU" dirty="0"/>
              <a:t>в</a:t>
            </a:r>
            <a:r>
              <a:rPr lang="ru-RU" dirty="0" smtClean="0"/>
              <a:t>недрение </a:t>
            </a:r>
            <a:r>
              <a:rPr lang="ru-RU" dirty="0"/>
              <a:t>оценок опубликованных путешествий</a:t>
            </a:r>
          </a:p>
          <a:p>
            <a:r>
              <a:rPr lang="ru-RU" dirty="0"/>
              <a:t>д</a:t>
            </a:r>
            <a:r>
              <a:rPr lang="ru-RU" dirty="0" smtClean="0"/>
              <a:t>обавление </a:t>
            </a:r>
            <a:r>
              <a:rPr lang="ru-RU" dirty="0"/>
              <a:t>рекомендаций от сервиса по заданным параметрам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17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31985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3E3ABDC-5801-4D80-B5B3-12CF96F3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 7-6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804AB35F-F629-42A7-B453-01649AAFE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/>
          <a:lstStyle/>
          <a:p>
            <a:pPr lvl="0"/>
            <a:r>
              <a:rPr lang="ru-RU" dirty="0"/>
              <a:t>Воронежская Екатерина Сергеевна, </a:t>
            </a:r>
            <a:r>
              <a:rPr lang="ru-RU" dirty="0" err="1"/>
              <a:t>team</a:t>
            </a:r>
            <a:r>
              <a:rPr lang="ru-RU" dirty="0"/>
              <a:t> </a:t>
            </a:r>
            <a:r>
              <a:rPr lang="ru-RU" dirty="0" err="1"/>
              <a:t>lead</a:t>
            </a:r>
            <a:r>
              <a:rPr lang="ru-RU" dirty="0"/>
              <a:t>, </a:t>
            </a:r>
            <a:r>
              <a:rPr lang="en-US" dirty="0" err="1"/>
              <a:t>fullstack</a:t>
            </a:r>
            <a:r>
              <a:rPr lang="ru-RU" dirty="0"/>
              <a:t> разработчик, архитектор;</a:t>
            </a:r>
          </a:p>
          <a:p>
            <a:pPr lvl="0"/>
            <a:r>
              <a:rPr lang="ru-RU" dirty="0"/>
              <a:t>Бондарев Максим Сергеевич, </a:t>
            </a:r>
            <a:r>
              <a:rPr lang="en-US" dirty="0"/>
              <a:t>f</a:t>
            </a:r>
            <a:r>
              <a:rPr lang="ru-RU" dirty="0" err="1"/>
              <a:t>rontend</a:t>
            </a:r>
            <a:r>
              <a:rPr lang="ru-RU" dirty="0"/>
              <a:t> разработчик, тестировщик;</a:t>
            </a:r>
          </a:p>
          <a:p>
            <a:pPr lvl="0"/>
            <a:r>
              <a:rPr lang="ru-RU" dirty="0"/>
              <a:t>Деревянко Валерий Геннадьевич, аналитик, технический писатель.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18</a:t>
            </a:fld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58116B8F-2C55-49A3-A9B3-5E075A66D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206" y="4363694"/>
            <a:ext cx="2075935" cy="190050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316486AA-B6F4-4930-9BC0-2E7C8C2CE5BE}"/>
              </a:ext>
            </a:extLst>
          </p:cNvPr>
          <p:cNvSpPr/>
          <p:nvPr/>
        </p:nvSpPr>
        <p:spPr>
          <a:xfrm>
            <a:off x="1846961" y="6151270"/>
            <a:ext cx="35900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https://travel-with-friends.ru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237" y="4462448"/>
            <a:ext cx="1707292" cy="170729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316486AA-B6F4-4930-9BC0-2E7C8C2CE5BE}"/>
              </a:ext>
            </a:extLst>
          </p:cNvPr>
          <p:cNvSpPr/>
          <p:nvPr/>
        </p:nvSpPr>
        <p:spPr>
          <a:xfrm>
            <a:off x="5005516" y="6169740"/>
            <a:ext cx="5502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https://github.com/egoistique/TravelWithFriends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526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DE4D7DB-AF2E-44C2-9D3A-7A1931C76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601"/>
            <a:ext cx="10515600" cy="1325563"/>
          </a:xfrm>
        </p:spPr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2</a:t>
            </a:fld>
            <a:endParaRPr lang="ru-RU" sz="1600" dirty="0"/>
          </a:p>
        </p:txBody>
      </p:sp>
      <p:grpSp>
        <p:nvGrpSpPr>
          <p:cNvPr id="9" name="Группа 8"/>
          <p:cNvGrpSpPr/>
          <p:nvPr/>
        </p:nvGrpSpPr>
        <p:grpSpPr>
          <a:xfrm>
            <a:off x="321275" y="2010032"/>
            <a:ext cx="7216346" cy="3489473"/>
            <a:chOff x="1121893" y="1449859"/>
            <a:chExt cx="6522820" cy="3072713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1893" y="1690687"/>
              <a:ext cx="6331051" cy="2831885"/>
            </a:xfrm>
            <a:prstGeom prst="rect">
              <a:avLst/>
            </a:prstGeom>
          </p:spPr>
        </p:pic>
        <p:sp>
          <p:nvSpPr>
            <p:cNvPr id="8" name="Прямоугольник 7"/>
            <p:cNvSpPr/>
            <p:nvPr/>
          </p:nvSpPr>
          <p:spPr>
            <a:xfrm>
              <a:off x="6779740" y="1449859"/>
              <a:ext cx="864973" cy="634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/>
          <a:srcRect r="39036"/>
          <a:stretch/>
        </p:blipFill>
        <p:spPr>
          <a:xfrm>
            <a:off x="7379789" y="2289426"/>
            <a:ext cx="3974011" cy="28536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/>
          <a:srcRect l="66948" t="21291" b="30668"/>
          <a:stretch/>
        </p:blipFill>
        <p:spPr>
          <a:xfrm>
            <a:off x="9839667" y="1534207"/>
            <a:ext cx="2200868" cy="14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0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DE4D7DB-AF2E-44C2-9D3A-7A1931C7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3</a:t>
            </a:fld>
            <a:endParaRPr lang="ru-RU" sz="1600" dirty="0"/>
          </a:p>
        </p:txBody>
      </p:sp>
      <p:sp>
        <p:nvSpPr>
          <p:cNvPr id="11" name="Объект 2">
            <a:extLst>
              <a:ext uri="{FF2B5EF4-FFF2-40B4-BE49-F238E27FC236}">
                <a16:creationId xmlns="" xmlns:a16="http://schemas.microsoft.com/office/drawing/2014/main" id="{DE8E615D-69B2-4C64-890F-6EC8ADC43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Идеальное путешествие по мнению опрошенных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  План на каждый день</a:t>
            </a:r>
          </a:p>
          <a:p>
            <a:r>
              <a:rPr lang="ru-RU" dirty="0"/>
              <a:t>  Усовершенствованные карты</a:t>
            </a:r>
          </a:p>
          <a:p>
            <a:r>
              <a:rPr lang="ru-RU" dirty="0"/>
              <a:t>  Планирование трат</a:t>
            </a:r>
          </a:p>
          <a:p>
            <a:r>
              <a:rPr lang="ru-RU" dirty="0"/>
              <a:t>  Просмотр трат</a:t>
            </a:r>
          </a:p>
          <a:p>
            <a:r>
              <a:rPr lang="ru-RU" dirty="0"/>
              <a:t>  Несколько сценариев путешествия</a:t>
            </a:r>
          </a:p>
          <a:p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386F2AFF-A4F8-4622-B4FE-0018F549E7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88" y="4748181"/>
            <a:ext cx="423389" cy="42338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448FC1B2-A92B-4B9A-97E1-9233B66034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88" y="2733125"/>
            <a:ext cx="423389" cy="42338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="" xmlns:a16="http://schemas.microsoft.com/office/drawing/2014/main" id="{52BABC0C-FC7F-4E51-A76F-30BC97DEF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88" y="3231273"/>
            <a:ext cx="423389" cy="42338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="" xmlns:a16="http://schemas.microsoft.com/office/drawing/2014/main" id="{97CD4D99-3A79-44E3-9345-3DC3630ECD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86" y="3775562"/>
            <a:ext cx="423389" cy="42338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="" xmlns:a16="http://schemas.microsoft.com/office/drawing/2014/main" id="{D91A7AD6-5616-4943-A2AB-A2CA3C44C7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87" y="4250033"/>
            <a:ext cx="423389" cy="42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85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C17BE14-B08E-4A74-92E8-53D0EDEB4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B9DCCF56-613C-45F6-8885-17EE6C169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7574"/>
            <a:ext cx="10515600" cy="4351338"/>
          </a:xfrm>
        </p:spPr>
        <p:txBody>
          <a:bodyPr/>
          <a:lstStyle/>
          <a:p>
            <a:r>
              <a:rPr lang="ru-RU" dirty="0" smtClean="0"/>
              <a:t>Компании </a:t>
            </a:r>
            <a:r>
              <a:rPr lang="ru-RU" dirty="0"/>
              <a:t>друзей</a:t>
            </a:r>
          </a:p>
          <a:p>
            <a:r>
              <a:rPr lang="ru-RU" dirty="0" smtClean="0"/>
              <a:t>Семьи</a:t>
            </a:r>
            <a:endParaRPr lang="ru-RU" dirty="0"/>
          </a:p>
          <a:p>
            <a:r>
              <a:rPr lang="ru-RU" dirty="0" smtClean="0"/>
              <a:t>Организаторы </a:t>
            </a:r>
            <a:r>
              <a:rPr lang="ru-RU" dirty="0"/>
              <a:t>групповых туров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4</a:t>
            </a:fld>
            <a:endParaRPr lang="ru-RU" sz="1600" dirty="0"/>
          </a:p>
        </p:txBody>
      </p:sp>
      <p:pic>
        <p:nvPicPr>
          <p:cNvPr id="2050" name="Picture 2" descr="https://avatars.mds.yandex.net/i?id=eb9748dfb49ecba41dd7e8c6b2e93db5cbfefbd6-7754220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315242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7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5DA36B3-8F18-4491-B235-4C052E97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Предлагаемое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EB6896E7-0C7B-4536-B8B5-1ECC1ABC8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757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Единый сайт, который позволяет</a:t>
            </a:r>
          </a:p>
          <a:p>
            <a:r>
              <a:rPr lang="ru-RU" dirty="0"/>
              <a:t>составить план поездки </a:t>
            </a:r>
          </a:p>
          <a:p>
            <a:r>
              <a:rPr lang="ru-RU" dirty="0"/>
              <a:t>визуализировать маршрут для каждого дня путешествия</a:t>
            </a:r>
          </a:p>
          <a:p>
            <a:r>
              <a:rPr lang="ru-RU" dirty="0"/>
              <a:t>добавить статью расходов</a:t>
            </a:r>
          </a:p>
          <a:p>
            <a:r>
              <a:rPr lang="ru-RU" dirty="0"/>
              <a:t>отслеживать статистику расходов в виде диаграмм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5</a:t>
            </a:fld>
            <a:endParaRPr lang="ru-RU" sz="1600" dirty="0"/>
          </a:p>
        </p:txBody>
      </p:sp>
      <p:pic>
        <p:nvPicPr>
          <p:cNvPr id="3074" name="Picture 2" descr="https://avatars.mds.yandex.net/i?id=8219a7d42a1396b32458bdcf5d445016428e6d7b-11924985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6" y="4903762"/>
            <a:ext cx="2959100" cy="195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58116B8F-2C55-49A3-A9B3-5E075A66D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067" y="760470"/>
            <a:ext cx="1618733" cy="148193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316486AA-B6F4-4930-9BC0-2E7C8C2CE5BE}"/>
              </a:ext>
            </a:extLst>
          </p:cNvPr>
          <p:cNvSpPr/>
          <p:nvPr/>
        </p:nvSpPr>
        <p:spPr>
          <a:xfrm>
            <a:off x="9170378" y="2198556"/>
            <a:ext cx="2915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https://travel-with-friends.ru</a:t>
            </a:r>
          </a:p>
        </p:txBody>
      </p:sp>
    </p:spTree>
    <p:extLst>
      <p:ext uri="{BB962C8B-B14F-4D97-AF65-F5344CB8AC3E}">
        <p14:creationId xmlns:p14="http://schemas.microsoft.com/office/powerpoint/2010/main" val="378446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17E6488-639C-46D3-ADB8-92268327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80DDE31-69BF-40C4-87E0-780A6D786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53" y="2005012"/>
            <a:ext cx="4904574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    СЕРВЕРНАЯ ЧАСТЬ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="" xmlns:a16="http://schemas.microsoft.com/office/drawing/2014/main" id="{82A78AF1-672D-4AB3-860C-214D3ADAA532}"/>
              </a:ext>
            </a:extLst>
          </p:cNvPr>
          <p:cNvSpPr txBox="1">
            <a:spLocks/>
          </p:cNvSpPr>
          <p:nvPr/>
        </p:nvSpPr>
        <p:spPr>
          <a:xfrm>
            <a:off x="6657974" y="2005012"/>
            <a:ext cx="39052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КЛИЕНТСКАЯ ЧАСТЬ</a:t>
            </a:r>
            <a:endParaRPr lang="en-US" dirty="0"/>
          </a:p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6</a:t>
            </a:fld>
            <a:endParaRPr lang="ru-RU" sz="1600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="" xmlns:a16="http://schemas.microsoft.com/office/drawing/2014/main" id="{6E7F9EAF-8D4A-4DFE-9BB6-61A526354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97" y="2553638"/>
            <a:ext cx="1260451" cy="14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cture background">
            <a:extLst>
              <a:ext uri="{FF2B5EF4-FFF2-40B4-BE49-F238E27FC236}">
                <a16:creationId xmlns="" xmlns:a16="http://schemas.microsoft.com/office/drawing/2014/main" id="{80AB51D2-676C-409F-999C-29597D1F8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4" r="17054" b="5244"/>
          <a:stretch/>
        </p:blipFill>
        <p:spPr bwMode="auto">
          <a:xfrm>
            <a:off x="2946052" y="2440693"/>
            <a:ext cx="1476463" cy="162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cture background">
            <a:extLst>
              <a:ext uri="{FF2B5EF4-FFF2-40B4-BE49-F238E27FC236}">
                <a16:creationId xmlns="" xmlns:a16="http://schemas.microsoft.com/office/drawing/2014/main" id="{D5C8B9F8-0FA9-4A71-BE95-B4DD8DF97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39" y="4129650"/>
            <a:ext cx="1789360" cy="178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icture background">
            <a:extLst>
              <a:ext uri="{FF2B5EF4-FFF2-40B4-BE49-F238E27FC236}">
                <a16:creationId xmlns="" xmlns:a16="http://schemas.microsoft.com/office/drawing/2014/main" id="{B3500ED5-6975-4B96-BD51-89B2F5EA3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299" y="4067683"/>
            <a:ext cx="2200223" cy="19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icture background">
            <a:extLst>
              <a:ext uri="{FF2B5EF4-FFF2-40B4-BE49-F238E27FC236}">
                <a16:creationId xmlns="" xmlns:a16="http://schemas.microsoft.com/office/drawing/2014/main" id="{168297CE-BA32-4946-B0CC-4265B7B89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835" y="2156140"/>
            <a:ext cx="2373780" cy="237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icture background">
            <a:extLst>
              <a:ext uri="{FF2B5EF4-FFF2-40B4-BE49-F238E27FC236}">
                <a16:creationId xmlns="" xmlns:a16="http://schemas.microsoft.com/office/drawing/2014/main" id="{3CD76D37-5B4D-4D93-B11E-4B14B1C8B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7" t="19074" r="34835" b="21212"/>
          <a:stretch/>
        </p:blipFill>
        <p:spPr bwMode="auto">
          <a:xfrm>
            <a:off x="6657974" y="2557815"/>
            <a:ext cx="1528282" cy="157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Picture background">
            <a:extLst>
              <a:ext uri="{FF2B5EF4-FFF2-40B4-BE49-F238E27FC236}">
                <a16:creationId xmlns="" xmlns:a16="http://schemas.microsoft.com/office/drawing/2014/main" id="{CBC30DE2-1D3D-4020-A152-F1A5FCB6E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95" y="4260189"/>
            <a:ext cx="1528282" cy="152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Picture background">
            <a:extLst>
              <a:ext uri="{FF2B5EF4-FFF2-40B4-BE49-F238E27FC236}">
                <a16:creationId xmlns="" xmlns:a16="http://schemas.microsoft.com/office/drawing/2014/main" id="{9D319F6C-F4EA-414F-9022-8FF22B889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939" y="4285054"/>
            <a:ext cx="1528282" cy="152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01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B70FCD6-07FD-4F9D-A780-0C126CB23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179"/>
            <a:ext cx="10515600" cy="1325563"/>
          </a:xfrm>
        </p:spPr>
        <p:txBody>
          <a:bodyPr/>
          <a:lstStyle/>
          <a:p>
            <a:r>
              <a:rPr lang="ru-RU" dirty="0"/>
              <a:t>Конкурентное преимущество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7</a:t>
            </a:fld>
            <a:endParaRPr lang="ru-RU" sz="1600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365460"/>
              </p:ext>
            </p:extLst>
          </p:nvPr>
        </p:nvGraphicFramePr>
        <p:xfrm>
          <a:off x="535459" y="1434108"/>
          <a:ext cx="11055179" cy="48609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619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50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156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170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66552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7388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</a:rPr>
                        <a:t>Характеристика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Troupe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Plan Harmony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MiTravel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TravelWithFriends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90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Карта для отображения маршрута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+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+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88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Учет и статистика расходов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+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9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Встроенный чат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+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+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388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История путешествий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+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95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7004224" cy="1325563"/>
          </a:xfrm>
        </p:spPr>
        <p:txBody>
          <a:bodyPr/>
          <a:lstStyle/>
          <a:p>
            <a:r>
              <a:rPr lang="ru-RU" dirty="0"/>
              <a:t>Демонстрация </a:t>
            </a:r>
            <a:r>
              <a:rPr lang="ru-RU" dirty="0" smtClean="0"/>
              <a:t>продукта</a:t>
            </a:r>
            <a:r>
              <a:rPr lang="ru-RU" sz="2400" dirty="0"/>
              <a:t>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800" dirty="0" smtClean="0">
                <a:solidFill>
                  <a:schemeClr val="accent5">
                    <a:lumMod val="75000"/>
                  </a:schemeClr>
                </a:solidFill>
              </a:rPr>
              <a:t>неавторизованный пользователь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8</a:t>
            </a:fld>
            <a:endParaRPr lang="ru-RU" sz="1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42" y="1504950"/>
            <a:ext cx="10749258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3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7004224" cy="1325563"/>
          </a:xfrm>
        </p:spPr>
        <p:txBody>
          <a:bodyPr/>
          <a:lstStyle/>
          <a:p>
            <a:r>
              <a:rPr lang="ru-RU" dirty="0"/>
              <a:t>Демонстрация </a:t>
            </a:r>
            <a:r>
              <a:rPr lang="ru-RU" dirty="0" smtClean="0"/>
              <a:t>продукта</a:t>
            </a:r>
            <a:r>
              <a:rPr lang="ru-RU" sz="2400" dirty="0"/>
              <a:t>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800" dirty="0" smtClean="0">
                <a:solidFill>
                  <a:schemeClr val="accent5">
                    <a:lumMod val="75000"/>
                  </a:schemeClr>
                </a:solidFill>
              </a:rPr>
              <a:t>неавторизованный пользователь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9</a:t>
            </a:fld>
            <a:endParaRPr lang="ru-RU" sz="1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5" y="1646238"/>
            <a:ext cx="10423423" cy="45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3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3891</TotalTime>
  <Words>253</Words>
  <Application>Microsoft Office PowerPoint</Application>
  <PresentationFormat>Широкоэкранный</PresentationFormat>
  <Paragraphs>107</Paragraphs>
  <Slides>18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TravelWithFriends</vt:lpstr>
      <vt:lpstr>Проблема</vt:lpstr>
      <vt:lpstr>Проблема</vt:lpstr>
      <vt:lpstr>Целевая аудитория</vt:lpstr>
      <vt:lpstr>Предлагаемое решение</vt:lpstr>
      <vt:lpstr>Технологии</vt:lpstr>
      <vt:lpstr>Конкурентное преимущество</vt:lpstr>
      <vt:lpstr>Демонстрация продукта  неавторизованный пользователь</vt:lpstr>
      <vt:lpstr>Демонстрация продукта  неавторизованный пользователь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Показатели конверсии</vt:lpstr>
      <vt:lpstr>Бизнес модель</vt:lpstr>
      <vt:lpstr>План развития</vt:lpstr>
      <vt:lpstr>Команда 7-6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TravelWithFriends</dc:title>
  <dc:creator>Екатерина Митина</dc:creator>
  <cp:lastModifiedBy>Валерий</cp:lastModifiedBy>
  <cp:revision>84</cp:revision>
  <dcterms:created xsi:type="dcterms:W3CDTF">2024-03-12T19:26:23Z</dcterms:created>
  <dcterms:modified xsi:type="dcterms:W3CDTF">2024-06-20T20:04:11Z</dcterms:modified>
</cp:coreProperties>
</file>